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46" r:id="rId5"/>
    <p:sldId id="447" r:id="rId6"/>
    <p:sldId id="259" r:id="rId7"/>
    <p:sldId id="258" r:id="rId8"/>
    <p:sldId id="4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B8746-C81D-4C60-9C49-473C70B088E1}" v="7" dt="2023-03-02T16:47:12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 autoAdjust="0"/>
    <p:restoredTop sz="91935" autoAdjust="0"/>
  </p:normalViewPr>
  <p:slideViewPr>
    <p:cSldViewPr snapToGrid="0">
      <p:cViewPr varScale="1">
        <p:scale>
          <a:sx n="58" d="100"/>
          <a:sy n="58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Belfiore" userId="532b8d56-2e98-43ae-b9c2-0c2629b921f4" providerId="ADAL" clId="{807B2D4D-6986-4F3A-8438-7A5FFFDAC949}"/>
    <pc:docChg chg="modSld">
      <pc:chgData name="Stefano Belfiore" userId="532b8d56-2e98-43ae-b9c2-0c2629b921f4" providerId="ADAL" clId="{807B2D4D-6986-4F3A-8438-7A5FFFDAC949}" dt="2023-02-24T08:30:59.690" v="34" actId="20577"/>
      <pc:docMkLst>
        <pc:docMk/>
      </pc:docMkLst>
      <pc:sldChg chg="modSp">
        <pc:chgData name="Stefano Belfiore" userId="532b8d56-2e98-43ae-b9c2-0c2629b921f4" providerId="ADAL" clId="{807B2D4D-6986-4F3A-8438-7A5FFFDAC949}" dt="2023-02-24T08:30:59.690" v="34" actId="20577"/>
        <pc:sldMkLst>
          <pc:docMk/>
          <pc:sldMk cId="2456058237" sldId="446"/>
        </pc:sldMkLst>
        <pc:spChg chg="mod">
          <ac:chgData name="Stefano Belfiore" userId="532b8d56-2e98-43ae-b9c2-0c2629b921f4" providerId="ADAL" clId="{807B2D4D-6986-4F3A-8438-7A5FFFDAC949}" dt="2023-02-24T08:30:59.690" v="34" actId="20577"/>
          <ac:spMkLst>
            <pc:docMk/>
            <pc:sldMk cId="2456058237" sldId="446"/>
            <ac:spMk id="8" creationId="{9DEA3315-2D7D-4732-8D9A-4C11830B3125}"/>
          </ac:spMkLst>
        </pc:spChg>
      </pc:sldChg>
    </pc:docChg>
  </pc:docChgLst>
  <pc:docChgLst>
    <pc:chgData name="Stefano Belfiore" userId="532b8d56-2e98-43ae-b9c2-0c2629b921f4" providerId="ADAL" clId="{BEEB8746-C81D-4C60-9C49-473C70B088E1}"/>
    <pc:docChg chg="undo custSel addSld modSld sldOrd">
      <pc:chgData name="Stefano Belfiore" userId="532b8d56-2e98-43ae-b9c2-0c2629b921f4" providerId="ADAL" clId="{BEEB8746-C81D-4C60-9C49-473C70B088E1}" dt="2023-03-02T16:47:12.637" v="658"/>
      <pc:docMkLst>
        <pc:docMk/>
      </pc:docMkLst>
      <pc:sldChg chg="modSp">
        <pc:chgData name="Stefano Belfiore" userId="532b8d56-2e98-43ae-b9c2-0c2629b921f4" providerId="ADAL" clId="{BEEB8746-C81D-4C60-9C49-473C70B088E1}" dt="2023-03-02T16:47:12.637" v="658"/>
        <pc:sldMkLst>
          <pc:docMk/>
          <pc:sldMk cId="2819289694" sldId="258"/>
        </pc:sldMkLst>
        <pc:spChg chg="mod">
          <ac:chgData name="Stefano Belfiore" userId="532b8d56-2e98-43ae-b9c2-0c2629b921f4" providerId="ADAL" clId="{BEEB8746-C81D-4C60-9C49-473C70B088E1}" dt="2023-02-28T10:12:26.468" v="254" actId="404"/>
          <ac:spMkLst>
            <pc:docMk/>
            <pc:sldMk cId="2819289694" sldId="258"/>
            <ac:spMk id="2" creationId="{B0BADCE5-49A1-4B3A-8BD8-68DF2248F1A3}"/>
          </ac:spMkLst>
        </pc:spChg>
        <pc:spChg chg="mod">
          <ac:chgData name="Stefano Belfiore" userId="532b8d56-2e98-43ae-b9c2-0c2629b921f4" providerId="ADAL" clId="{BEEB8746-C81D-4C60-9C49-473C70B088E1}" dt="2023-03-02T08:37:52.765" v="644" actId="20577"/>
          <ac:spMkLst>
            <pc:docMk/>
            <pc:sldMk cId="2819289694" sldId="258"/>
            <ac:spMk id="7" creationId="{CCC9F441-3EEA-4C0D-83C0-F51D89F9C0C0}"/>
          </ac:spMkLst>
        </pc:spChg>
        <pc:graphicFrameChg chg="mod modGraphic">
          <ac:chgData name="Stefano Belfiore" userId="532b8d56-2e98-43ae-b9c2-0c2629b921f4" providerId="ADAL" clId="{BEEB8746-C81D-4C60-9C49-473C70B088E1}" dt="2023-03-02T16:47:12.637" v="658"/>
          <ac:graphicFrameMkLst>
            <pc:docMk/>
            <pc:sldMk cId="2819289694" sldId="258"/>
            <ac:graphicFrameMk id="4" creationId="{A2678DC2-36B1-49A6-B746-FB36E4BBC66A}"/>
          </ac:graphicFrameMkLst>
        </pc:graphicFrameChg>
      </pc:sldChg>
      <pc:sldChg chg="modSp">
        <pc:chgData name="Stefano Belfiore" userId="532b8d56-2e98-43ae-b9c2-0c2629b921f4" providerId="ADAL" clId="{BEEB8746-C81D-4C60-9C49-473C70B088E1}" dt="2023-02-28T10:27:03.739" v="507" actId="20577"/>
        <pc:sldMkLst>
          <pc:docMk/>
          <pc:sldMk cId="896030308" sldId="259"/>
        </pc:sldMkLst>
        <pc:spChg chg="mod">
          <ac:chgData name="Stefano Belfiore" userId="532b8d56-2e98-43ae-b9c2-0c2629b921f4" providerId="ADAL" clId="{BEEB8746-C81D-4C60-9C49-473C70B088E1}" dt="2023-02-28T10:26:11.211" v="485" actId="1076"/>
          <ac:spMkLst>
            <pc:docMk/>
            <pc:sldMk cId="896030308" sldId="259"/>
            <ac:spMk id="2" creationId="{AAA5E654-BC2A-4DCF-9F22-80CA7C5AAFEC}"/>
          </ac:spMkLst>
        </pc:spChg>
        <pc:graphicFrameChg chg="mod modGraphic">
          <ac:chgData name="Stefano Belfiore" userId="532b8d56-2e98-43ae-b9c2-0c2629b921f4" providerId="ADAL" clId="{BEEB8746-C81D-4C60-9C49-473C70B088E1}" dt="2023-02-28T10:27:03.739" v="507" actId="20577"/>
          <ac:graphicFrameMkLst>
            <pc:docMk/>
            <pc:sldMk cId="896030308" sldId="259"/>
            <ac:graphicFrameMk id="4" creationId="{A3A96CBE-C2F6-456C-9A42-01C9CC09B51C}"/>
          </ac:graphicFrameMkLst>
        </pc:graphicFrameChg>
      </pc:sldChg>
      <pc:sldChg chg="modSp">
        <pc:chgData name="Stefano Belfiore" userId="532b8d56-2e98-43ae-b9c2-0c2629b921f4" providerId="ADAL" clId="{BEEB8746-C81D-4C60-9C49-473C70B088E1}" dt="2023-02-28T10:11:38.419" v="131" actId="20577"/>
        <pc:sldMkLst>
          <pc:docMk/>
          <pc:sldMk cId="2456058237" sldId="446"/>
        </pc:sldMkLst>
        <pc:spChg chg="mod">
          <ac:chgData name="Stefano Belfiore" userId="532b8d56-2e98-43ae-b9c2-0c2629b921f4" providerId="ADAL" clId="{BEEB8746-C81D-4C60-9C49-473C70B088E1}" dt="2023-02-28T10:11:38.419" v="131" actId="20577"/>
          <ac:spMkLst>
            <pc:docMk/>
            <pc:sldMk cId="2456058237" sldId="446"/>
            <ac:spMk id="8" creationId="{9DEA3315-2D7D-4732-8D9A-4C11830B3125}"/>
          </ac:spMkLst>
        </pc:spChg>
      </pc:sldChg>
      <pc:sldChg chg="modSp add ord">
        <pc:chgData name="Stefano Belfiore" userId="532b8d56-2e98-43ae-b9c2-0c2629b921f4" providerId="ADAL" clId="{BEEB8746-C81D-4C60-9C49-473C70B088E1}" dt="2023-02-28T10:32:24.841" v="635" actId="20577"/>
        <pc:sldMkLst>
          <pc:docMk/>
          <pc:sldMk cId="1293960654" sldId="447"/>
        </pc:sldMkLst>
        <pc:spChg chg="mod">
          <ac:chgData name="Stefano Belfiore" userId="532b8d56-2e98-43ae-b9c2-0c2629b921f4" providerId="ADAL" clId="{BEEB8746-C81D-4C60-9C49-473C70B088E1}" dt="2023-02-28T10:10:35.151" v="121" actId="14100"/>
          <ac:spMkLst>
            <pc:docMk/>
            <pc:sldMk cId="1293960654" sldId="447"/>
            <ac:spMk id="2" creationId="{BCEEAB2E-99FD-4723-A138-EC87769F2E90}"/>
          </ac:spMkLst>
        </pc:spChg>
        <pc:spChg chg="mod">
          <ac:chgData name="Stefano Belfiore" userId="532b8d56-2e98-43ae-b9c2-0c2629b921f4" providerId="ADAL" clId="{BEEB8746-C81D-4C60-9C49-473C70B088E1}" dt="2023-02-28T10:32:24.841" v="635" actId="20577"/>
          <ac:spMkLst>
            <pc:docMk/>
            <pc:sldMk cId="1293960654" sldId="447"/>
            <ac:spMk id="3" creationId="{DDE69840-F641-4325-B5B4-18D2C59C9708}"/>
          </ac:spMkLst>
        </pc:spChg>
      </pc:sldChg>
    </pc:docChg>
  </pc:docChgLst>
  <pc:docChgLst>
    <pc:chgData name="Stefano Belfiore" userId="S::sbelfiore@wmo.int::532b8d56-2e98-43ae-b9c2-0c2629b921f4" providerId="AD" clId="Web-{67417C2C-145A-5F7D-0F34-569AFC484C13}"/>
    <pc:docChg chg="modSld">
      <pc:chgData name="Stefano Belfiore" userId="S::sbelfiore@wmo.int::532b8d56-2e98-43ae-b9c2-0c2629b921f4" providerId="AD" clId="Web-{67417C2C-145A-5F7D-0F34-569AFC484C13}" dt="2023-03-01T12:34:47.158" v="48" actId="20577"/>
      <pc:docMkLst>
        <pc:docMk/>
      </pc:docMkLst>
      <pc:sldChg chg="modSp">
        <pc:chgData name="Stefano Belfiore" userId="S::sbelfiore@wmo.int::532b8d56-2e98-43ae-b9c2-0c2629b921f4" providerId="AD" clId="Web-{67417C2C-145A-5F7D-0F34-569AFC484C13}" dt="2023-03-01T12:34:47.158" v="48" actId="20577"/>
        <pc:sldMkLst>
          <pc:docMk/>
          <pc:sldMk cId="2819289694" sldId="258"/>
        </pc:sldMkLst>
        <pc:spChg chg="mod">
          <ac:chgData name="Stefano Belfiore" userId="S::sbelfiore@wmo.int::532b8d56-2e98-43ae-b9c2-0c2629b921f4" providerId="AD" clId="Web-{67417C2C-145A-5F7D-0F34-569AFC484C13}" dt="2023-03-01T12:33:44.687" v="13" actId="14100"/>
          <ac:spMkLst>
            <pc:docMk/>
            <pc:sldMk cId="2819289694" sldId="258"/>
            <ac:spMk id="2" creationId="{B0BADCE5-49A1-4B3A-8BD8-68DF2248F1A3}"/>
          </ac:spMkLst>
        </pc:spChg>
        <pc:spChg chg="mod">
          <ac:chgData name="Stefano Belfiore" userId="S::sbelfiore@wmo.int::532b8d56-2e98-43ae-b9c2-0c2629b921f4" providerId="AD" clId="Web-{67417C2C-145A-5F7D-0F34-569AFC484C13}" dt="2023-03-01T12:34:47.158" v="48" actId="20577"/>
          <ac:spMkLst>
            <pc:docMk/>
            <pc:sldMk cId="2819289694" sldId="258"/>
            <ac:spMk id="7" creationId="{CCC9F441-3EEA-4C0D-83C0-F51D89F9C0C0}"/>
          </ac:spMkLst>
        </pc:spChg>
        <pc:graphicFrameChg chg="mod">
          <ac:chgData name="Stefano Belfiore" userId="S::sbelfiore@wmo.int::532b8d56-2e98-43ae-b9c2-0c2629b921f4" providerId="AD" clId="Web-{67417C2C-145A-5F7D-0F34-569AFC484C13}" dt="2023-03-01T12:33:26.827" v="0" actId="1076"/>
          <ac:graphicFrameMkLst>
            <pc:docMk/>
            <pc:sldMk cId="2819289694" sldId="258"/>
            <ac:graphicFrameMk id="4" creationId="{A2678DC2-36B1-49A6-B746-FB36E4BBC66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F870-CDD1-4479-92B0-FE2C887FF68F}" type="datetimeFigureOut">
              <a:rPr lang="en-CH" smtClean="0"/>
              <a:t>02/03/2023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314E3-F93F-44EC-8BCF-7EB14F0C00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5065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62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74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66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96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32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41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90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65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65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45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92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B9CF-990D-435D-80DA-016A01369FA3}" type="datetimeFigureOut">
              <a:rPr lang="nl-NL" smtClean="0"/>
              <a:t>2-3-2023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F979-51F9-4552-B700-A31D6122EE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68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Hello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kern="1200">
                <a:latin typeface="+mj-lt"/>
                <a:ea typeface="+mj-ea"/>
                <a:cs typeface="+mj-cs"/>
              </a:rPr>
              <a:t>Bonjour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29E49-9846-9749-8902-E3A01EEF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9786" y="-55588"/>
            <a:ext cx="12281785" cy="69135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1F84C3-A94F-4976-A1BF-C1F03BDD730E}"/>
              </a:ext>
            </a:extLst>
          </p:cNvPr>
          <p:cNvSpPr txBox="1">
            <a:spLocks/>
          </p:cNvSpPr>
          <p:nvPr/>
        </p:nvSpPr>
        <p:spPr>
          <a:xfrm>
            <a:off x="2426897" y="277312"/>
            <a:ext cx="9174757" cy="167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90"/>
                </a:solidFill>
              </a:rPr>
              <a:t>Seventy-sixth Session of </a:t>
            </a:r>
            <a:br>
              <a:rPr lang="en-US" sz="4800" b="1" dirty="0">
                <a:solidFill>
                  <a:srgbClr val="000090"/>
                </a:solidFill>
              </a:rPr>
            </a:br>
            <a:r>
              <a:rPr lang="en-US" sz="4800" b="1" dirty="0">
                <a:solidFill>
                  <a:srgbClr val="000090"/>
                </a:solidFill>
              </a:rPr>
              <a:t>the Executive Council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3360B-9D50-4089-B870-D5C7EF70F3A9}"/>
              </a:ext>
            </a:extLst>
          </p:cNvPr>
          <p:cNvSpPr txBox="1"/>
          <p:nvPr/>
        </p:nvSpPr>
        <p:spPr>
          <a:xfrm>
            <a:off x="7612716" y="4978567"/>
            <a:ext cx="408642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Geneva, 27 February – 3 March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3315-2D7D-4732-8D9A-4C11830B3125}"/>
              </a:ext>
            </a:extLst>
          </p:cNvPr>
          <p:cNvSpPr txBox="1"/>
          <p:nvPr/>
        </p:nvSpPr>
        <p:spPr>
          <a:xfrm>
            <a:off x="3786808" y="2304405"/>
            <a:ext cx="7651817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Agenda Item 10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Date and place of the next sessions of EC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Principles for the organization of meetings</a:t>
            </a:r>
          </a:p>
        </p:txBody>
      </p:sp>
    </p:spTree>
    <p:extLst>
      <p:ext uri="{BB962C8B-B14F-4D97-AF65-F5344CB8AC3E}">
        <p14:creationId xmlns:p14="http://schemas.microsoft.com/office/powerpoint/2010/main" val="245605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AB2E-99FD-4723-A138-EC87769F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4764" cy="1325563"/>
          </a:xfrm>
        </p:spPr>
        <p:txBody>
          <a:bodyPr/>
          <a:lstStyle/>
          <a:p>
            <a:r>
              <a:rPr lang="en-US" dirty="0"/>
              <a:t>Revised proposed dates for FINAC-44 and EC-78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840-F641-4325-B5B4-18D2C59C9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FINAC-44:  6-7 June 2024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EC-78:  10-14 June 2024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Tentative </a:t>
            </a:r>
            <a:r>
              <a:rPr lang="en-US" sz="3600" i="1" dirty="0" err="1"/>
              <a:t>programme</a:t>
            </a:r>
            <a:r>
              <a:rPr lang="en-US" sz="3600" i="1" dirty="0"/>
              <a:t> of sessions of constituent bodies to be submitted to Cg-19 and followed-up at EC-77</a:t>
            </a:r>
            <a:endParaRPr lang="en-CH" sz="3600" i="1" dirty="0"/>
          </a:p>
        </p:txBody>
      </p:sp>
    </p:spTree>
    <p:extLst>
      <p:ext uri="{BB962C8B-B14F-4D97-AF65-F5344CB8AC3E}">
        <p14:creationId xmlns:p14="http://schemas.microsoft.com/office/powerpoint/2010/main" val="129396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E654-BC2A-4DCF-9F22-80CA7C5A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51"/>
            <a:ext cx="10515600" cy="1325563"/>
          </a:xfrm>
        </p:spPr>
        <p:txBody>
          <a:bodyPr/>
          <a:lstStyle/>
          <a:p>
            <a:r>
              <a:rPr lang="en-US" dirty="0"/>
              <a:t>Possible categorization of WMO bodies</a:t>
            </a:r>
            <a:endParaRPr lang="en-CH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A96CBE-C2F6-456C-9A42-01C9CC09B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452999"/>
              </p:ext>
            </p:extLst>
          </p:nvPr>
        </p:nvGraphicFramePr>
        <p:xfrm>
          <a:off x="838200" y="1393739"/>
          <a:ext cx="1051560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6315">
                  <a:extLst>
                    <a:ext uri="{9D8B030D-6E8A-4147-A177-3AD203B41FA5}">
                      <a16:colId xmlns:a16="http://schemas.microsoft.com/office/drawing/2014/main" val="882529891"/>
                    </a:ext>
                  </a:extLst>
                </a:gridCol>
                <a:gridCol w="3380516">
                  <a:extLst>
                    <a:ext uri="{9D8B030D-6E8A-4147-A177-3AD203B41FA5}">
                      <a16:colId xmlns:a16="http://schemas.microsoft.com/office/drawing/2014/main" val="248784639"/>
                    </a:ext>
                  </a:extLst>
                </a:gridCol>
                <a:gridCol w="4148770">
                  <a:extLst>
                    <a:ext uri="{9D8B030D-6E8A-4147-A177-3AD203B41FA5}">
                      <a16:colId xmlns:a16="http://schemas.microsoft.com/office/drawing/2014/main" val="3365259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0" dirty="0"/>
                        <a:t>Body / Representation</a:t>
                      </a:r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Members representation</a:t>
                      </a:r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Personal representation</a:t>
                      </a:r>
                      <a:endParaRPr lang="en-CH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6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0" dirty="0"/>
                        <a:t>Constituent bodies</a:t>
                      </a:r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Cg, RAs, TCs</a:t>
                      </a:r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EC</a:t>
                      </a:r>
                      <a:endParaRPr lang="en-CH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7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0" dirty="0"/>
                        <a:t>Advisory / coordination bodies</a:t>
                      </a:r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FINAC</a:t>
                      </a:r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Cg additional bodies: RB, SAP, JCB</a:t>
                      </a:r>
                    </a:p>
                    <a:p>
                      <a:r>
                        <a:rPr lang="en-US" sz="2400" i="0" dirty="0"/>
                        <a:t>EC committees, panels and task forces</a:t>
                      </a:r>
                    </a:p>
                    <a:p>
                      <a:r>
                        <a:rPr lang="en-US" sz="2400" i="0" dirty="0"/>
                        <a:t>TCs and RAs subsidiary bodies: management groups, working groups, task forces</a:t>
                      </a:r>
                      <a:endParaRPr lang="en-CH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3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0" dirty="0"/>
                        <a:t>Expert bodies</a:t>
                      </a:r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TCs and RAs subsidiary bodies: standing committees, study groups, expert teams, task teams</a:t>
                      </a:r>
                      <a:endParaRPr lang="en-CH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6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03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DCE5-49A1-4B3A-8BD8-68DF2248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6"/>
            <a:ext cx="10515600" cy="769554"/>
          </a:xfrm>
        </p:spPr>
        <p:txBody>
          <a:bodyPr>
            <a:noAutofit/>
          </a:bodyPr>
          <a:lstStyle/>
          <a:p>
            <a:r>
              <a:rPr lang="en-US" sz="2800" b="1" dirty="0"/>
              <a:t>Principles for the organization of face-to-face and virtual meetings</a:t>
            </a:r>
            <a:endParaRPr lang="en-CH" sz="28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678DC2-36B1-49A6-B746-FB36E4BBC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21331"/>
              </p:ext>
            </p:extLst>
          </p:nvPr>
        </p:nvGraphicFramePr>
        <p:xfrm>
          <a:off x="838201" y="1517165"/>
          <a:ext cx="9731357" cy="5046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5887">
                  <a:extLst>
                    <a:ext uri="{9D8B030D-6E8A-4147-A177-3AD203B41FA5}">
                      <a16:colId xmlns:a16="http://schemas.microsoft.com/office/drawing/2014/main" val="599877728"/>
                    </a:ext>
                  </a:extLst>
                </a:gridCol>
                <a:gridCol w="784245">
                  <a:extLst>
                    <a:ext uri="{9D8B030D-6E8A-4147-A177-3AD203B41FA5}">
                      <a16:colId xmlns:a16="http://schemas.microsoft.com/office/drawing/2014/main" val="2853624513"/>
                    </a:ext>
                  </a:extLst>
                </a:gridCol>
                <a:gridCol w="784245">
                  <a:extLst>
                    <a:ext uri="{9D8B030D-6E8A-4147-A177-3AD203B41FA5}">
                      <a16:colId xmlns:a16="http://schemas.microsoft.com/office/drawing/2014/main" val="1524200321"/>
                    </a:ext>
                  </a:extLst>
                </a:gridCol>
                <a:gridCol w="784245">
                  <a:extLst>
                    <a:ext uri="{9D8B030D-6E8A-4147-A177-3AD203B41FA5}">
                      <a16:colId xmlns:a16="http://schemas.microsoft.com/office/drawing/2014/main" val="4102916757"/>
                    </a:ext>
                  </a:extLst>
                </a:gridCol>
                <a:gridCol w="784245">
                  <a:extLst>
                    <a:ext uri="{9D8B030D-6E8A-4147-A177-3AD203B41FA5}">
                      <a16:colId xmlns:a16="http://schemas.microsoft.com/office/drawing/2014/main" val="3023299394"/>
                    </a:ext>
                  </a:extLst>
                </a:gridCol>
                <a:gridCol w="784245">
                  <a:extLst>
                    <a:ext uri="{9D8B030D-6E8A-4147-A177-3AD203B41FA5}">
                      <a16:colId xmlns:a16="http://schemas.microsoft.com/office/drawing/2014/main" val="2198536629"/>
                    </a:ext>
                  </a:extLst>
                </a:gridCol>
                <a:gridCol w="784245">
                  <a:extLst>
                    <a:ext uri="{9D8B030D-6E8A-4147-A177-3AD203B41FA5}">
                      <a16:colId xmlns:a16="http://schemas.microsoft.com/office/drawing/2014/main" val="2864680830"/>
                    </a:ext>
                  </a:extLst>
                </a:gridCol>
              </a:tblGrid>
              <a:tr h="4012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body</a:t>
                      </a:r>
                      <a:endParaRPr lang="en-CH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decisions</a:t>
                      </a:r>
                      <a:endParaRPr lang="en-CH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CH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CH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Suggested modality</a:t>
                      </a:r>
                      <a:endParaRPr lang="en-CH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CH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CH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254340"/>
                  </a:ext>
                </a:extLst>
              </a:tr>
              <a:tr h="1828800">
                <a:tc vMerge="1">
                  <a:txBody>
                    <a:bodyPr/>
                    <a:lstStyle/>
                    <a:p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“Resolutions/ Decisions”</a:t>
                      </a:r>
                      <a:endParaRPr lang="en-CH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“Recommendations”</a:t>
                      </a:r>
                      <a:endParaRPr lang="en-CH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Internal decisions</a:t>
                      </a:r>
                      <a:endParaRPr lang="en-CH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Face-to-face</a:t>
                      </a:r>
                      <a:endParaRPr lang="en-CH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Online connection / Hybrid</a:t>
                      </a:r>
                      <a:endParaRPr lang="en-CH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Online</a:t>
                      </a:r>
                      <a:endParaRPr lang="en-CH" sz="1600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48985410"/>
                  </a:ext>
                </a:extLst>
              </a:tr>
              <a:tr h="295905">
                <a:tc>
                  <a:txBody>
                    <a:bodyPr/>
                    <a:lstStyle/>
                    <a:p>
                      <a:r>
                        <a:rPr lang="en-US" sz="1800" dirty="0"/>
                        <a:t>Constituent (Cg, EC, RAs, TCs)</a:t>
                      </a:r>
                      <a:endParaRPr lang="en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</a:t>
                      </a:r>
                      <a:r>
                        <a:rPr lang="en-CH" sz="1600" b="1" dirty="0"/>
                        <a:t>✓</a:t>
                      </a:r>
                      <a:r>
                        <a:rPr lang="en-US" sz="1600" b="1" dirty="0"/>
                        <a:t>)</a:t>
                      </a:r>
                      <a:endParaRPr lang="en-CH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819"/>
                  </a:ext>
                </a:extLst>
              </a:tr>
              <a:tr h="295905">
                <a:tc>
                  <a:txBody>
                    <a:bodyPr/>
                    <a:lstStyle/>
                    <a:p>
                      <a:r>
                        <a:rPr lang="en-US" sz="1800" dirty="0"/>
                        <a:t>Additional (RB, SAP, JCB)</a:t>
                      </a:r>
                      <a:endParaRPr lang="en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</a:t>
                      </a:r>
                      <a:r>
                        <a:rPr lang="en-CH" sz="1600" b="1" dirty="0"/>
                        <a:t>✓</a:t>
                      </a:r>
                      <a:r>
                        <a:rPr lang="en-US" sz="1600" b="1" dirty="0"/>
                        <a:t>)</a:t>
                      </a:r>
                      <a:endParaRPr lang="en-CH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14770"/>
                  </a:ext>
                </a:extLst>
              </a:tr>
              <a:tr h="295905">
                <a:tc>
                  <a:txBody>
                    <a:bodyPr/>
                    <a:lstStyle/>
                    <a:p>
                      <a:r>
                        <a:rPr lang="en-US" sz="1800" dirty="0"/>
                        <a:t>EC: committees and panels</a:t>
                      </a:r>
                      <a:endParaRPr lang="en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(</a:t>
                      </a:r>
                      <a:r>
                        <a:rPr lang="en-CH" sz="1600" b="1"/>
                        <a:t>✓</a:t>
                      </a:r>
                      <a:r>
                        <a:rPr lang="en-US" sz="1600" b="1" dirty="0"/>
                        <a:t>)</a:t>
                      </a:r>
                      <a:endParaRPr lang="en-CH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1396"/>
                  </a:ext>
                </a:extLst>
              </a:tr>
              <a:tr h="295905">
                <a:tc>
                  <a:txBody>
                    <a:bodyPr/>
                    <a:lstStyle/>
                    <a:p>
                      <a:r>
                        <a:rPr lang="en-US" sz="1800" dirty="0"/>
                        <a:t>EC: task forces</a:t>
                      </a:r>
                      <a:endParaRPr lang="en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</a:t>
                      </a:r>
                      <a:r>
                        <a:rPr lang="en-CH" sz="1600" b="1" dirty="0"/>
                        <a:t>✓</a:t>
                      </a:r>
                      <a:r>
                        <a:rPr lang="en-US" sz="1600" b="1" dirty="0"/>
                        <a:t>)</a:t>
                      </a:r>
                      <a:endParaRPr lang="en-CH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</a:t>
                      </a:r>
                      <a:r>
                        <a:rPr lang="en-CH" sz="1600" b="1" dirty="0"/>
                        <a:t>✓</a:t>
                      </a:r>
                      <a:r>
                        <a:rPr lang="en-US" sz="1600" b="1" dirty="0"/>
                        <a:t>)</a:t>
                      </a:r>
                      <a:endParaRPr lang="en-CH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24142"/>
                  </a:ext>
                </a:extLst>
              </a:tr>
              <a:tr h="713630">
                <a:tc>
                  <a:txBody>
                    <a:bodyPr/>
                    <a:lstStyle/>
                    <a:p>
                      <a:r>
                        <a:rPr lang="en-US" sz="1800" dirty="0"/>
                        <a:t>TCs and RAs: standing committees, management groups, working groups and study groups</a:t>
                      </a:r>
                      <a:endParaRPr lang="en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34372"/>
                  </a:ext>
                </a:extLst>
              </a:tr>
              <a:tr h="462099">
                <a:tc>
                  <a:txBody>
                    <a:bodyPr/>
                    <a:lstStyle/>
                    <a:p>
                      <a:r>
                        <a:rPr lang="en-US" sz="1800" dirty="0"/>
                        <a:t>TCs and RAs: expert teams, task teams, advisory groups and task forces</a:t>
                      </a:r>
                      <a:endParaRPr lang="en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</a:t>
                      </a:r>
                      <a:r>
                        <a:rPr lang="en-CH" sz="1600" b="1" dirty="0"/>
                        <a:t>✓</a:t>
                      </a:r>
                      <a:r>
                        <a:rPr lang="en-US" sz="1600" b="1"/>
                        <a:t>)</a:t>
                      </a:r>
                      <a:endParaRPr lang="en-CH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</a:t>
                      </a:r>
                      <a:r>
                        <a:rPr lang="en-CH" sz="1600" b="1" dirty="0"/>
                        <a:t>✓</a:t>
                      </a:r>
                      <a:r>
                        <a:rPr lang="en-US" sz="1600" b="1" dirty="0"/>
                        <a:t>)</a:t>
                      </a:r>
                      <a:endParaRPr lang="en-CH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/>
                        <a:t>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9786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C9F441-3EEA-4C0D-83C0-F51D89F9C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112"/>
            <a:ext cx="10515600" cy="70061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i="1" dirty="0"/>
              <a:t>Guidance from Decision 5 (EC-73), Recommendation 8 TF-RE and review by PAC-2(2022)</a:t>
            </a:r>
          </a:p>
          <a:p>
            <a:pPr marL="0" indent="0">
              <a:buNone/>
            </a:pPr>
            <a:r>
              <a:rPr lang="en-US" sz="2400" i="1" dirty="0">
                <a:cs typeface="Calibri"/>
              </a:rPr>
              <a:t>Decisions on meeting expenses: Cg or EC (Regulation 31 and Travel Policy)</a:t>
            </a:r>
          </a:p>
        </p:txBody>
      </p:sp>
    </p:spTree>
    <p:extLst>
      <p:ext uri="{BB962C8B-B14F-4D97-AF65-F5344CB8AC3E}">
        <p14:creationId xmlns:p14="http://schemas.microsoft.com/office/powerpoint/2010/main" val="281928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D0B8C-139E-3442-82B3-58D2C64B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2035" y="-55050"/>
            <a:ext cx="12280830" cy="69130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199" y="2002371"/>
            <a:ext cx="9191625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1925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92D0F8FE95D4895F163129EBD78BE" ma:contentTypeVersion="" ma:contentTypeDescription="Create a new document." ma:contentTypeScope="" ma:versionID="da797970864175fcde6371f6a60ba74f">
  <xsd:schema xmlns:xsd="http://www.w3.org/2001/XMLSchema" xmlns:xs="http://www.w3.org/2001/XMLSchema" xmlns:p="http://schemas.microsoft.com/office/2006/metadata/properties" xmlns:ns2="1c5fc8e0-0999-4fb6-bf1f-7ab008e6dd1d" targetNamespace="http://schemas.microsoft.com/office/2006/metadata/properties" ma:root="true" ma:fieldsID="4b90bfc561bd565481a8f67666d1c250" ns2:_="">
    <xsd:import namespace="1c5fc8e0-0999-4fb6-bf1f-7ab008e6dd1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fc8e0-0999-4fb6-bf1f-7ab008e6dd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53C846-682B-43ED-8E17-C858EB0AE3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21F77-E33A-4129-9EB1-DD34FB04E8FD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ec0b821-9e03-4938-aec6-1dcf2ecf3e10"/>
    <ds:schemaRef ds:uri="5e341866-7c71-43e7-8f34-3402d2b4f50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89525C-B15E-4C45-ADA1-1BF721833A6E}"/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298</Words>
  <Application>Microsoft Office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Revised proposed dates for FINAC-44 and EC-78</vt:lpstr>
      <vt:lpstr>Possible categorization of WMO bodies</vt:lpstr>
      <vt:lpstr>Principles for the organization of face-to-face and virtual meetings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</dc:title>
  <dc:creator>martis</dc:creator>
  <cp:lastModifiedBy>Stefano Belfiore</cp:lastModifiedBy>
  <cp:revision>37</cp:revision>
  <dcterms:created xsi:type="dcterms:W3CDTF">2021-04-21T19:41:21Z</dcterms:created>
  <dcterms:modified xsi:type="dcterms:W3CDTF">2023-03-02T16:47:13Z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0x0101002B992D0F8FE95D4895F163129EBD78BE</vt:lpwstr>
  </property>
</Properties>
</file>